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7" r:id="rId2"/>
    <p:sldId id="258" r:id="rId3"/>
    <p:sldId id="259" r:id="rId4"/>
    <p:sldId id="261" r:id="rId5"/>
    <p:sldId id="263" r:id="rId6"/>
    <p:sldId id="262" r:id="rId7"/>
    <p:sldId id="264" r:id="rId8"/>
    <p:sldId id="265" r:id="rId9"/>
    <p:sldId id="280" r:id="rId10"/>
    <p:sldId id="267" r:id="rId11"/>
    <p:sldId id="276" r:id="rId12"/>
    <p:sldId id="277" r:id="rId13"/>
    <p:sldId id="278" r:id="rId14"/>
    <p:sldId id="279" r:id="rId15"/>
    <p:sldId id="272" r:id="rId16"/>
    <p:sldId id="273" r:id="rId17"/>
    <p:sldId id="275" r:id="rId18"/>
    <p:sldId id="270" r:id="rId19"/>
    <p:sldId id="269" r:id="rId20"/>
    <p:sldId id="27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D12221"/>
    <a:srgbClr val="EFE3CF"/>
    <a:srgbClr val="FCFCFC"/>
    <a:srgbClr val="F9F9F9"/>
    <a:srgbClr val="FDFDFD"/>
    <a:srgbClr val="FFFFFF"/>
    <a:srgbClr val="171717"/>
    <a:srgbClr val="FEFDFF"/>
    <a:srgbClr val="FDF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94"/>
    <p:restoredTop sz="96197"/>
  </p:normalViewPr>
  <p:slideViewPr>
    <p:cSldViewPr snapToGrid="0">
      <p:cViewPr>
        <p:scale>
          <a:sx n="136" d="100"/>
          <a:sy n="136" d="100"/>
        </p:scale>
        <p:origin x="-112" y="-88"/>
      </p:cViewPr>
      <p:guideLst/>
    </p:cSldViewPr>
  </p:slideViewPr>
  <p:notesTextViewPr>
    <p:cViewPr>
      <p:scale>
        <a:sx n="145" d="100"/>
        <a:sy n="14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0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B8F4F9-65C4-8841-9984-2CB01EF5200E}" type="datetimeFigureOut">
              <a:rPr lang="en-US" smtClean="0"/>
              <a:t>5/3/23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932AAE-E1BF-854D-A2F0-36E0D51FC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298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article/10.1057/s41294-021-00169-w#ref-CR3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article/10.1057/s41294-021-00169-w#ref-CR3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The year is 1991</a:t>
            </a:r>
          </a:p>
          <a:p>
            <a:r>
              <a:rPr lang="en-US" sz="1800" dirty="0"/>
              <a:t>The Soviet Union had just dissolved into its member states</a:t>
            </a:r>
          </a:p>
          <a:p>
            <a:r>
              <a:rPr lang="en-US" sz="1800" dirty="0"/>
              <a:t>And today, I wanna talk with you about my research---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482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47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Mortality increased sharply in 1991-1994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95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Alcohol consumption did not increase in all countries that experienced mortality declines </a:t>
            </a:r>
          </a:p>
          <a:p>
            <a:pPr marL="171450" indent="-171450">
              <a:buFontTx/>
              <a:buChar char="-"/>
            </a:pPr>
            <a:r>
              <a:rPr lang="en-US" dirty="0"/>
              <a:t>Literature points the finger at alcohol consumption as the culprit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2991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All Countries witnessed significant GDP drops which could have lowered the quality of life significantly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Countries began to recover after 1991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3541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sentiment over alcohol, vodka, and beer was largely the same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0285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However, ethanol grew in popularity in the Russian corpus during both the anti-alcohol campaign and slightly in 1991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4175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A growth in the use of the word ‘market’ but words like ‘death’ and ‘suicide’ plummeted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9294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Interestingly, the word ‘devastating’ was on the rise.</a:t>
            </a:r>
          </a:p>
          <a:p>
            <a:r>
              <a:rPr lang="en-US" dirty="0"/>
              <a:t>- This points the finger at either a shock that happened in 1990 or that perceived well-being did not really contribute heavily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4916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l" defTabSz="914400" rtl="0" eaLnBrk="1" latinLnBrk="0" hangingPunct="1"/>
            <a:r>
              <a:rPr lang="en-US" dirty="0"/>
              <a:t>Problems:-</a:t>
            </a:r>
          </a:p>
          <a:p>
            <a:pPr marL="0" algn="l" defTabSz="914400" rtl="0" eaLnBrk="1" latinLnBrk="0" hangingPunct="1"/>
            <a:r>
              <a:rPr lang="en-US" dirty="0"/>
              <a:t>Cannot isolate the rich from the public class in Russian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795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019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the crisis of 1991!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86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First, some background</a:t>
            </a:r>
          </a:p>
          <a:p>
            <a:pPr marL="171450" indent="-171450">
              <a:buFontTx/>
              <a:buChar char="-"/>
            </a:pPr>
            <a:r>
              <a:rPr lang="en-US" dirty="0"/>
              <a:t>USSR in 1922</a:t>
            </a:r>
          </a:p>
          <a:p>
            <a:pPr marL="171450" indent="-171450">
              <a:buFontTx/>
              <a:buChar char="-"/>
            </a:pPr>
            <a:r>
              <a:rPr lang="en-US" dirty="0"/>
              <a:t>Warsaw Pact in 1955</a:t>
            </a: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Khrushchev, Gorbachev</a:t>
            </a:r>
          </a:p>
          <a:p>
            <a:pPr marL="171450" indent="-171450">
              <a:buFontTx/>
              <a:buChar char="-"/>
            </a:pP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Dissolved in 15 member states and lost power over the remaining Warsaw states</a:t>
            </a:r>
            <a:endParaRPr lang="ar-SA" b="0" i="0" dirty="0">
              <a:solidFill>
                <a:srgbClr val="202122"/>
              </a:solidFill>
              <a:effectLst/>
              <a:latin typeface="Arial" panose="020B0604020202020204" pitchFamily="34" charset="0"/>
            </a:endParaRPr>
          </a:p>
          <a:p>
            <a:pPr marL="171450" indent="-171450">
              <a:buFontTx/>
              <a:buChar char="-"/>
            </a:pPr>
            <a:r>
              <a:rPr lang="en-US" dirty="0"/>
              <a:t>Peak pop. Size of 280m</a:t>
            </a:r>
          </a:p>
          <a:p>
            <a:pPr marL="171450" indent="-171450">
              <a:buFontTx/>
              <a:buChar char="-"/>
            </a:pPr>
            <a:r>
              <a:rPr lang="en-US" dirty="0"/>
              <a:t>USSR GDP was falling behind by 1/5</a:t>
            </a:r>
            <a:r>
              <a:rPr lang="en-US" baseline="30000" dirty="0"/>
              <a:t>th</a:t>
            </a:r>
            <a:r>
              <a:rPr lang="en-US" dirty="0"/>
              <a:t> of the USA even though they started at close margin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0177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106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For comparison, the increase in mortality due to COVID-19 is projected to decrease US life expectancy by 1.13 years in 2020 (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Andrasfay</a:t>
            </a:r>
            <a:r>
              <a:rPr lang="en-US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 and Goldman </a:t>
            </a:r>
            <a:r>
              <a:rPr lang="en-US" b="0" i="0" dirty="0">
                <a:solidFill>
                  <a:srgbClr val="004B83"/>
                </a:solidFill>
                <a:effectLst/>
                <a:latin typeface="Georgia" panose="02040502050405020303" pitchFamily="18" charset="0"/>
                <a:hlinkClick r:id="rId3" tooltip="Andrasfay, Theresa, and Noreen Goldman. 2021. Reductions in 2020 US Life Expectancy Due to COVID-19 and the Disproportionate Impact on the Black and Latino Populations. PNAS 118(5): 1–6."/>
              </a:rPr>
              <a:t>2021</a:t>
            </a:r>
            <a:r>
              <a:rPr lang="en-US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).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Male life expectancy at birth in Russia fell by six years between 1991 and 1994, from an already-low 63.4 years to 57.4 years over that period, an almost unprecedented decrease in life expectancy in three years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2846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For comparison, the increase in mortality due to COVID-19 is projected to decrease US life expectancy by 1.13 years in 2020 (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Andrasfay</a:t>
            </a:r>
            <a:r>
              <a:rPr lang="en-US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 and Goldman </a:t>
            </a:r>
            <a:r>
              <a:rPr lang="en-US" b="0" i="0" dirty="0">
                <a:solidFill>
                  <a:srgbClr val="004B83"/>
                </a:solidFill>
                <a:effectLst/>
                <a:latin typeface="Georgia" panose="02040502050405020303" pitchFamily="18" charset="0"/>
                <a:hlinkClick r:id="rId3" tooltip="Andrasfay, Theresa, and Noreen Goldman. 2021. Reductions in 2020 US Life Expectancy Due to COVID-19 and the Disproportionate Impact on the Black and Latino Populations. PNAS 118(5): 1–6."/>
              </a:rPr>
              <a:t>2021</a:t>
            </a:r>
            <a:r>
              <a:rPr lang="en-US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740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8826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2346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932AAE-E1BF-854D-A2F0-36E0D51FCC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525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86345-BF2E-DBFD-62C7-472CB7C89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119530-F7DD-6F70-76F4-A3A32965B4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6DBA9-C2F6-F0B4-1BF1-620E477DD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69AF6-7BA8-EFF3-B5D2-0F7E21A4C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7E499-4877-81B9-D1E2-49CDEC197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19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F2188-105D-4C8C-EDA9-E4AF81932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82B94D-D43C-6009-4853-85CE1D8D2F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9E899-D075-021E-2E75-87292245B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E45BF-C1C7-0198-B288-E21AA01E8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22BA4-009E-7F8D-A613-2CCF75F16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997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A1BFF1-ADD1-2F16-EE5A-22235BB1E7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23E30D-BB46-8FF5-588A-647EC9848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0D57F-47DC-91E8-DD0F-CC3AD93D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AA7AA-6280-778C-9D56-F719C319F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ABB84-CE45-3753-A52E-80882ECC1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633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7D14E-FAE9-DBD8-7C2F-F8DF26155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623DF-ECD2-ED5F-2C02-F05612231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B880-0294-AD53-DAD3-EA7F53063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A65F9-009A-9C39-F56C-B72975973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FDD9D-0CBE-E3A3-F93D-25D36609F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414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52CB6-96F4-1318-C019-7D77076DE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452670-00E6-CD6B-2CDC-7ED54C94FC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17FDB-0833-D5C8-B26A-9704C77D7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15CBF-77C4-8152-7104-B1DD6A32C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9441DE-CA7F-92BA-9D73-B4F77B688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390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C8010-8DE4-374A-8D95-43622555A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E583A-7A30-180F-DF71-D92920B2B0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395673-377F-999C-928C-8043F39851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82FEFC-5503-08BA-04AB-C9336B7F7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DA2052-0F23-4646-2ADE-D141AE772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D1AB5-AABF-DC4E-3344-3BE1930A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729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358BF-92B0-A57C-BCF0-2EA49998E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91EA9-7BC5-73E8-BD42-7A835C473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76DE0E-7240-8005-E566-9983E2286D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100A33-84D2-D44E-96D3-2D8181CE3D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606D21-7706-A8FD-BE29-7DB88C327F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A07E68-FF95-A9E8-3257-6466352BD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5AF7AE-07B6-1ABA-97BC-D6A5361F4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F37D08-FDDA-AD45-D598-174EDD8CD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621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FCCF-42CB-AE41-5F63-095C9EEAD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F3DA6C-256B-9B13-7FC9-91C1C6882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D5571B-BFBA-B7DB-9FBE-1679D7012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2D0E41-2661-5BF6-FEC2-1D172B500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156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7A4FD0-FB18-270A-4432-EEB8554D6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2B5EF2-A101-BC29-99B1-740F3FCDA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425526-0E0F-5909-80F7-3D048648F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792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64FF4-9BA5-FAA6-6B81-3BCB8E6F7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13F37-4711-CB84-0881-F720925D0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9B08AF-026D-8B0A-29D3-EFD043993C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4A27E-E3E1-0329-F3C0-7F2809073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57923B-79E4-5C7E-B4C9-055C2D05A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54603-7E20-38C3-B2A2-2769004BB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099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B2359-1DD3-8B62-4850-3B20CFBE5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1988F3-5EE8-0D3E-1C4B-D5709B8463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9909A-D0FE-A2FF-CEAB-95745E64F8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8B9FD6-27B8-00DF-3304-0CDC4D4EF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4F1DE2-84A2-AD6C-EA5A-C21417F18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535032-CF22-54FE-C12D-A72959E8E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335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3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7DD05F-052A-BDC4-EE9E-0CC5268F3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5825BF-F38B-201F-2A55-A2E2CE3B67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CA363B-5D7A-C109-C74C-FC747F9C32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4258F-33BD-2A4F-ABFF-6DBFB3BA9193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162271-3A5E-818D-2E0B-A6EAD0F63D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63726-29C0-C82D-0AA1-C9748E5655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57E5BE-D0EF-3940-82FB-02DEDAC847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4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3.em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em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microsoft.com/office/2007/relationships/hdphoto" Target="../media/hdphoto1.wdp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3.em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5.png"/><Relationship Id="rId5" Type="http://schemas.microsoft.com/office/2007/relationships/hdphoto" Target="../media/hdphoto1.wdp"/><Relationship Id="rId10" Type="http://schemas.openxmlformats.org/officeDocument/2006/relationships/image" Target="../media/image14.png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3.em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5.png"/><Relationship Id="rId5" Type="http://schemas.microsoft.com/office/2007/relationships/hdphoto" Target="../media/hdphoto2.wdp"/><Relationship Id="rId10" Type="http://schemas.openxmlformats.org/officeDocument/2006/relationships/image" Target="../media/image14.png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3.emf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5.png"/><Relationship Id="rId5" Type="http://schemas.microsoft.com/office/2007/relationships/hdphoto" Target="../media/hdphoto1.wdp"/><Relationship Id="rId10" Type="http://schemas.openxmlformats.org/officeDocument/2006/relationships/image" Target="../media/image14.png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3.emf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image" Target="../media/image3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emf"/><Relationship Id="rId11" Type="http://schemas.openxmlformats.org/officeDocument/2006/relationships/image" Target="../media/image20.png"/><Relationship Id="rId5" Type="http://schemas.openxmlformats.org/officeDocument/2006/relationships/image" Target="../media/image22.emf"/><Relationship Id="rId10" Type="http://schemas.openxmlformats.org/officeDocument/2006/relationships/image" Target="../media/image19.png"/><Relationship Id="rId4" Type="http://schemas.openxmlformats.org/officeDocument/2006/relationships/image" Target="../media/image21.emf"/><Relationship Id="rId9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26.emf"/><Relationship Id="rId7" Type="http://schemas.openxmlformats.org/officeDocument/2006/relationships/image" Target="../media/image2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emf"/><Relationship Id="rId11" Type="http://schemas.openxmlformats.org/officeDocument/2006/relationships/image" Target="../media/image19.png"/><Relationship Id="rId5" Type="http://schemas.openxmlformats.org/officeDocument/2006/relationships/image" Target="../media/image3.emf"/><Relationship Id="rId10" Type="http://schemas.openxmlformats.org/officeDocument/2006/relationships/image" Target="../media/image25.emf"/><Relationship Id="rId4" Type="http://schemas.openxmlformats.org/officeDocument/2006/relationships/image" Target="../media/image27.emf"/><Relationship Id="rId9" Type="http://schemas.openxmlformats.org/officeDocument/2006/relationships/image" Target="../media/image2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emf"/><Relationship Id="rId3" Type="http://schemas.openxmlformats.org/officeDocument/2006/relationships/image" Target="../media/image3.emf"/><Relationship Id="rId7" Type="http://schemas.openxmlformats.org/officeDocument/2006/relationships/image" Target="../media/image2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emf"/><Relationship Id="rId5" Type="http://schemas.openxmlformats.org/officeDocument/2006/relationships/image" Target="../media/image1.em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3.emf"/><Relationship Id="rId7" Type="http://schemas.openxmlformats.org/officeDocument/2006/relationships/image" Target="../media/image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s://doi.org/10.1057/s41294-021-00169-w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3.emf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emf"/><Relationship Id="rId7" Type="http://schemas.microsoft.com/office/2007/relationships/hdphoto" Target="../media/hdphoto1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3.emf"/><Relationship Id="rId7" Type="http://schemas.microsoft.com/office/2007/relationships/hdphoto" Target="../media/hdphoto1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0CA47D-6AAF-1E38-8147-3E05D4C76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68902"/>
            <a:ext cx="12322285" cy="131546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EDDAC5-72B3-AE3F-FFC3-D114E8AEDD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0911" y="9127805"/>
            <a:ext cx="5137879" cy="4526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328" y="-785188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1358" y="-1338758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5110" y="-2239950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2536" y="-2766849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9962" y="-3293748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67388" y="-3638127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44814" y="-4165026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0" y="2812968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1991</a:t>
            </a:r>
          </a:p>
        </p:txBody>
      </p:sp>
    </p:spTree>
    <p:extLst>
      <p:ext uri="{BB962C8B-B14F-4D97-AF65-F5344CB8AC3E}">
        <p14:creationId xmlns:p14="http://schemas.microsoft.com/office/powerpoint/2010/main" val="8326455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DATA &amp; METHODS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E3BD2C1-A3EF-E990-3D92-E91BCB489F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27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80907" y="2913742"/>
            <a:ext cx="1860062" cy="19112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D351DD8-0197-C458-8676-A32AE9FF13FF}"/>
              </a:ext>
            </a:extLst>
          </p:cNvPr>
          <p:cNvSpPr txBox="1"/>
          <p:nvPr/>
        </p:nvSpPr>
        <p:spPr>
          <a:xfrm>
            <a:off x="450421" y="4991383"/>
            <a:ext cx="35210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Mortality Data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Life Expectancy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Alcohol Consumption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5A3D61-A607-3A23-DA90-A84DD930F4B6}"/>
              </a:ext>
            </a:extLst>
          </p:cNvPr>
          <p:cNvSpPr txBox="1"/>
          <p:nvPr/>
        </p:nvSpPr>
        <p:spPr>
          <a:xfrm>
            <a:off x="4302822" y="4968631"/>
            <a:ext cx="35210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Data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Per Capita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8166D9-34F1-B9ED-AAE9-71D8E9A38DD6}"/>
              </a:ext>
            </a:extLst>
          </p:cNvPr>
          <p:cNvSpPr txBox="1"/>
          <p:nvPr/>
        </p:nvSpPr>
        <p:spPr>
          <a:xfrm>
            <a:off x="8155223" y="4968631"/>
            <a:ext cx="35210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Sentiment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3602B82-8A8F-72CB-1D4D-EC94FF3179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8339" y="2802549"/>
            <a:ext cx="3810000" cy="2133600"/>
          </a:xfrm>
          <a:prstGeom prst="rect">
            <a:avLst/>
          </a:prstGeom>
        </p:spPr>
      </p:pic>
      <p:pic>
        <p:nvPicPr>
          <p:cNvPr id="32" name="Picture 31" descr="Chart, line chart&#10;&#10;Description automatically generated">
            <a:extLst>
              <a:ext uri="{FF2B5EF4-FFF2-40B4-BE49-F238E27FC236}">
                <a16:creationId xmlns:a16="http://schemas.microsoft.com/office/drawing/2014/main" id="{BFC7F9DD-378C-48C5-EC35-53BFA456B3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5558" y="3119599"/>
            <a:ext cx="2808053" cy="14995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8BD3318-3B22-99C5-049F-929CEFD19CA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5686" y="7810539"/>
            <a:ext cx="4068592" cy="399593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4F322C-0383-949E-5BE0-90DD18B0411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78328" y="10568555"/>
            <a:ext cx="2887974" cy="4050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10C5536-4D77-9A0A-6D2F-4F0DC3909533}"/>
              </a:ext>
            </a:extLst>
          </p:cNvPr>
          <p:cNvSpPr txBox="1"/>
          <p:nvPr/>
        </p:nvSpPr>
        <p:spPr>
          <a:xfrm>
            <a:off x="3538979" y="2238902"/>
            <a:ext cx="49347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1" latinLnBrk="0" hangingPunct="1"/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Unit of Observation: Year, Country</a:t>
            </a:r>
          </a:p>
        </p:txBody>
      </p:sp>
    </p:spTree>
    <p:extLst>
      <p:ext uri="{BB962C8B-B14F-4D97-AF65-F5344CB8AC3E}">
        <p14:creationId xmlns:p14="http://schemas.microsoft.com/office/powerpoint/2010/main" val="12613178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DATA &amp; METHODS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E3BD2C1-A3EF-E990-3D92-E91BCB489F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27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8046" y="7226939"/>
            <a:ext cx="1860062" cy="19112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D351DD8-0197-C458-8676-A32AE9FF13FF}"/>
              </a:ext>
            </a:extLst>
          </p:cNvPr>
          <p:cNvSpPr txBox="1"/>
          <p:nvPr/>
        </p:nvSpPr>
        <p:spPr>
          <a:xfrm>
            <a:off x="437560" y="10320580"/>
            <a:ext cx="35210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Mortality Data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Life Expectancy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Alcohol Consumption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5A3D61-A607-3A23-DA90-A84DD930F4B6}"/>
              </a:ext>
            </a:extLst>
          </p:cNvPr>
          <p:cNvSpPr txBox="1"/>
          <p:nvPr/>
        </p:nvSpPr>
        <p:spPr>
          <a:xfrm>
            <a:off x="4289961" y="12231967"/>
            <a:ext cx="35210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Data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Per Capita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8166D9-34F1-B9ED-AAE9-71D8E9A38DD6}"/>
              </a:ext>
            </a:extLst>
          </p:cNvPr>
          <p:cNvSpPr txBox="1"/>
          <p:nvPr/>
        </p:nvSpPr>
        <p:spPr>
          <a:xfrm>
            <a:off x="8197699" y="13337324"/>
            <a:ext cx="35210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Sentiment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3602B82-8A8F-72CB-1D4D-EC94FF3179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5478" y="9138153"/>
            <a:ext cx="3810000" cy="2133600"/>
          </a:xfrm>
          <a:prstGeom prst="rect">
            <a:avLst/>
          </a:prstGeom>
        </p:spPr>
      </p:pic>
      <p:pic>
        <p:nvPicPr>
          <p:cNvPr id="32" name="Picture 31" descr="Chart, line chart&#10;&#10;Description automatically generated">
            <a:extLst>
              <a:ext uri="{FF2B5EF4-FFF2-40B4-BE49-F238E27FC236}">
                <a16:creationId xmlns:a16="http://schemas.microsoft.com/office/drawing/2014/main" id="{BFC7F9DD-378C-48C5-EC35-53BFA456B3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4188" y="10732467"/>
            <a:ext cx="2808053" cy="14995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7A01D0C-2371-B288-9398-F3B4ECBE7216}"/>
              </a:ext>
            </a:extLst>
          </p:cNvPr>
          <p:cNvSpPr txBox="1"/>
          <p:nvPr/>
        </p:nvSpPr>
        <p:spPr>
          <a:xfrm>
            <a:off x="3913652" y="2476287"/>
            <a:ext cx="4182543" cy="2706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1" latinLnBrk="0" hangingPunct="1">
              <a:lnSpc>
                <a:spcPct val="250000"/>
              </a:lnSpc>
            </a:pPr>
            <a:r>
              <a:rPr lang="en-US" sz="24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Mortality Rates</a:t>
            </a:r>
          </a:p>
          <a:p>
            <a:pPr algn="ctr" defTabSz="914400" eaLnBrk="1" latinLnBrk="0" hangingPunct="1">
              <a:lnSpc>
                <a:spcPct val="250000"/>
              </a:lnSpc>
            </a:pPr>
            <a:r>
              <a:rPr lang="en-US" sz="24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Alcohol Consumption</a:t>
            </a:r>
          </a:p>
          <a:p>
            <a:pPr algn="ctr" defTabSz="914400" eaLnBrk="1" latinLnBrk="0" hangingPunct="1">
              <a:lnSpc>
                <a:spcPct val="250000"/>
              </a:lnSpc>
            </a:pPr>
            <a:r>
              <a:rPr lang="en-US" sz="24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Per Capita</a:t>
            </a:r>
          </a:p>
        </p:txBody>
      </p:sp>
      <p:pic>
        <p:nvPicPr>
          <p:cNvPr id="46" name="Picture 45" descr="Chart, line chart&#10;&#10;Description automatically generated">
            <a:extLst>
              <a:ext uri="{FF2B5EF4-FFF2-40B4-BE49-F238E27FC236}">
                <a16:creationId xmlns:a16="http://schemas.microsoft.com/office/drawing/2014/main" id="{E3279E4A-E4E9-7A53-C4C2-D6DD49A282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236456" y="180724"/>
            <a:ext cx="10219724" cy="6496552"/>
          </a:xfrm>
          <a:prstGeom prst="rect">
            <a:avLst/>
          </a:prstGeom>
        </p:spPr>
      </p:pic>
      <p:pic>
        <p:nvPicPr>
          <p:cNvPr id="47" name="Picture 46" descr="Chart&#10;&#10;Description automatically generated">
            <a:extLst>
              <a:ext uri="{FF2B5EF4-FFF2-40B4-BE49-F238E27FC236}">
                <a16:creationId xmlns:a16="http://schemas.microsoft.com/office/drawing/2014/main" id="{FAF71DFC-5E7E-F082-7160-FE7040CDA50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591445" y="180725"/>
            <a:ext cx="9592863" cy="6496552"/>
          </a:xfrm>
          <a:prstGeom prst="rect">
            <a:avLst/>
          </a:prstGeom>
        </p:spPr>
      </p:pic>
      <p:pic>
        <p:nvPicPr>
          <p:cNvPr id="48" name="Picture 47" descr="Chart, line chart&#10;&#10;Description automatically generated">
            <a:extLst>
              <a:ext uri="{FF2B5EF4-FFF2-40B4-BE49-F238E27FC236}">
                <a16:creationId xmlns:a16="http://schemas.microsoft.com/office/drawing/2014/main" id="{F51E0018-EA4D-BD54-6586-6EBB20A1363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3075858" y="180724"/>
            <a:ext cx="9592863" cy="649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772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DATA &amp; METHODS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E3BD2C1-A3EF-E990-3D92-E91BCB489F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27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8046" y="7226939"/>
            <a:ext cx="1860062" cy="19112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D351DD8-0197-C458-8676-A32AE9FF13FF}"/>
              </a:ext>
            </a:extLst>
          </p:cNvPr>
          <p:cNvSpPr txBox="1"/>
          <p:nvPr/>
        </p:nvSpPr>
        <p:spPr>
          <a:xfrm>
            <a:off x="437560" y="10320580"/>
            <a:ext cx="35210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Mortality Data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Life Expectancy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Alcohol Consumption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5A3D61-A607-3A23-DA90-A84DD930F4B6}"/>
              </a:ext>
            </a:extLst>
          </p:cNvPr>
          <p:cNvSpPr txBox="1"/>
          <p:nvPr/>
        </p:nvSpPr>
        <p:spPr>
          <a:xfrm>
            <a:off x="4289961" y="12231967"/>
            <a:ext cx="35210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Data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Per Capita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8166D9-34F1-B9ED-AAE9-71D8E9A38DD6}"/>
              </a:ext>
            </a:extLst>
          </p:cNvPr>
          <p:cNvSpPr txBox="1"/>
          <p:nvPr/>
        </p:nvSpPr>
        <p:spPr>
          <a:xfrm>
            <a:off x="8197699" y="13337324"/>
            <a:ext cx="35210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Sentiment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3602B82-8A8F-72CB-1D4D-EC94FF3179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5478" y="9138153"/>
            <a:ext cx="3810000" cy="2133600"/>
          </a:xfrm>
          <a:prstGeom prst="rect">
            <a:avLst/>
          </a:prstGeom>
        </p:spPr>
      </p:pic>
      <p:pic>
        <p:nvPicPr>
          <p:cNvPr id="32" name="Picture 31" descr="Chart, line chart&#10;&#10;Description automatically generated">
            <a:extLst>
              <a:ext uri="{FF2B5EF4-FFF2-40B4-BE49-F238E27FC236}">
                <a16:creationId xmlns:a16="http://schemas.microsoft.com/office/drawing/2014/main" id="{BFC7F9DD-378C-48C5-EC35-53BFA456B3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4188" y="10732467"/>
            <a:ext cx="2808053" cy="14995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7A01D0C-2371-B288-9398-F3B4ECBE7216}"/>
              </a:ext>
            </a:extLst>
          </p:cNvPr>
          <p:cNvSpPr txBox="1"/>
          <p:nvPr/>
        </p:nvSpPr>
        <p:spPr>
          <a:xfrm>
            <a:off x="4371645" y="2753219"/>
            <a:ext cx="3357664" cy="2488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1" latinLnBrk="0" hangingPunct="1">
              <a:lnSpc>
                <a:spcPct val="250000"/>
              </a:lnSpc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Mortality Rates</a:t>
            </a:r>
          </a:p>
          <a:p>
            <a:pPr algn="ctr" defTabSz="914400" eaLnBrk="1" latinLnBrk="0" hangingPunct="1">
              <a:lnSpc>
                <a:spcPct val="250000"/>
              </a:lnSpc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Alcohol Consumption</a:t>
            </a:r>
          </a:p>
          <a:p>
            <a:pPr algn="ctr" defTabSz="914400" eaLnBrk="1" latinLnBrk="0" hangingPunct="1">
              <a:lnSpc>
                <a:spcPct val="250000"/>
              </a:lnSpc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Per Capita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641F32-E32C-8123-026A-1EA58C35E1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575254" y="-251301"/>
            <a:ext cx="13342507" cy="7505160"/>
          </a:xfrm>
          <a:prstGeom prst="rect">
            <a:avLst/>
          </a:prstGeom>
        </p:spPr>
      </p:pic>
      <p:pic>
        <p:nvPicPr>
          <p:cNvPr id="46" name="Picture 45" descr="Chart, line chart&#10;&#10;Description automatically generated">
            <a:extLst>
              <a:ext uri="{FF2B5EF4-FFF2-40B4-BE49-F238E27FC236}">
                <a16:creationId xmlns:a16="http://schemas.microsoft.com/office/drawing/2014/main" id="{E3279E4A-E4E9-7A53-C4C2-D6DD49A282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704748" y="226444"/>
            <a:ext cx="10219724" cy="6496552"/>
          </a:xfrm>
          <a:prstGeom prst="rect">
            <a:avLst/>
          </a:prstGeom>
        </p:spPr>
      </p:pic>
      <p:pic>
        <p:nvPicPr>
          <p:cNvPr id="47" name="Picture 46" descr="Chart&#10;&#10;Description automatically generated">
            <a:extLst>
              <a:ext uri="{FF2B5EF4-FFF2-40B4-BE49-F238E27FC236}">
                <a16:creationId xmlns:a16="http://schemas.microsoft.com/office/drawing/2014/main" id="{FAF71DFC-5E7E-F082-7160-FE7040CDA50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552444" y="226445"/>
            <a:ext cx="9592863" cy="6496552"/>
          </a:xfrm>
          <a:prstGeom prst="rect">
            <a:avLst/>
          </a:prstGeom>
        </p:spPr>
      </p:pic>
      <p:pic>
        <p:nvPicPr>
          <p:cNvPr id="48" name="Picture 47" descr="Chart, line chart&#10;&#10;Description automatically generated">
            <a:extLst>
              <a:ext uri="{FF2B5EF4-FFF2-40B4-BE49-F238E27FC236}">
                <a16:creationId xmlns:a16="http://schemas.microsoft.com/office/drawing/2014/main" id="{F51E0018-EA4D-BD54-6586-6EBB20A1363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99567" y="180724"/>
            <a:ext cx="9592863" cy="649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84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DATA &amp; METHODS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E3BD2C1-A3EF-E990-3D92-E91BCB489F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27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8046" y="7226939"/>
            <a:ext cx="1860062" cy="19112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D351DD8-0197-C458-8676-A32AE9FF13FF}"/>
              </a:ext>
            </a:extLst>
          </p:cNvPr>
          <p:cNvSpPr txBox="1"/>
          <p:nvPr/>
        </p:nvSpPr>
        <p:spPr>
          <a:xfrm>
            <a:off x="437560" y="10320580"/>
            <a:ext cx="35210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Mortality Data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Life Expectancy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Alcohol Consumption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5A3D61-A607-3A23-DA90-A84DD930F4B6}"/>
              </a:ext>
            </a:extLst>
          </p:cNvPr>
          <p:cNvSpPr txBox="1"/>
          <p:nvPr/>
        </p:nvSpPr>
        <p:spPr>
          <a:xfrm>
            <a:off x="4289961" y="12231967"/>
            <a:ext cx="35210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Data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Per Capita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8166D9-34F1-B9ED-AAE9-71D8E9A38DD6}"/>
              </a:ext>
            </a:extLst>
          </p:cNvPr>
          <p:cNvSpPr txBox="1"/>
          <p:nvPr/>
        </p:nvSpPr>
        <p:spPr>
          <a:xfrm>
            <a:off x="8197699" y="13337324"/>
            <a:ext cx="35210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Sentiment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3602B82-8A8F-72CB-1D4D-EC94FF3179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5478" y="9138153"/>
            <a:ext cx="3810000" cy="2133600"/>
          </a:xfrm>
          <a:prstGeom prst="rect">
            <a:avLst/>
          </a:prstGeom>
        </p:spPr>
      </p:pic>
      <p:pic>
        <p:nvPicPr>
          <p:cNvPr id="32" name="Picture 31" descr="Chart, line chart&#10;&#10;Description automatically generated">
            <a:extLst>
              <a:ext uri="{FF2B5EF4-FFF2-40B4-BE49-F238E27FC236}">
                <a16:creationId xmlns:a16="http://schemas.microsoft.com/office/drawing/2014/main" id="{BFC7F9DD-378C-48C5-EC35-53BFA456B3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4188" y="10732467"/>
            <a:ext cx="2808053" cy="14995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7A01D0C-2371-B288-9398-F3B4ECBE7216}"/>
              </a:ext>
            </a:extLst>
          </p:cNvPr>
          <p:cNvSpPr txBox="1"/>
          <p:nvPr/>
        </p:nvSpPr>
        <p:spPr>
          <a:xfrm>
            <a:off x="4371645" y="2753219"/>
            <a:ext cx="3357664" cy="2488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1" latinLnBrk="0" hangingPunct="1">
              <a:lnSpc>
                <a:spcPct val="250000"/>
              </a:lnSpc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Mortality Rates</a:t>
            </a:r>
          </a:p>
          <a:p>
            <a:pPr algn="ctr" defTabSz="914400" eaLnBrk="1" latinLnBrk="0" hangingPunct="1">
              <a:lnSpc>
                <a:spcPct val="250000"/>
              </a:lnSpc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Alcohol Consumption</a:t>
            </a:r>
          </a:p>
          <a:p>
            <a:pPr algn="ctr" defTabSz="914400" eaLnBrk="1" latinLnBrk="0" hangingPunct="1">
              <a:lnSpc>
                <a:spcPct val="250000"/>
              </a:lnSpc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Per Capita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641F32-E32C-8123-026A-1EA58C35E1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575254" y="-251301"/>
            <a:ext cx="13342507" cy="7505160"/>
          </a:xfrm>
          <a:prstGeom prst="rect">
            <a:avLst/>
          </a:prstGeom>
        </p:spPr>
      </p:pic>
      <p:pic>
        <p:nvPicPr>
          <p:cNvPr id="46" name="Picture 45" descr="Chart, line chart&#10;&#10;Description automatically generated">
            <a:extLst>
              <a:ext uri="{FF2B5EF4-FFF2-40B4-BE49-F238E27FC236}">
                <a16:creationId xmlns:a16="http://schemas.microsoft.com/office/drawing/2014/main" id="{E3279E4A-E4E9-7A53-C4C2-D6DD49A282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67253" y="180724"/>
            <a:ext cx="10219724" cy="6496552"/>
          </a:xfrm>
          <a:prstGeom prst="rect">
            <a:avLst/>
          </a:prstGeom>
        </p:spPr>
      </p:pic>
      <p:pic>
        <p:nvPicPr>
          <p:cNvPr id="47" name="Picture 46" descr="Chart&#10;&#10;Description automatically generated">
            <a:extLst>
              <a:ext uri="{FF2B5EF4-FFF2-40B4-BE49-F238E27FC236}">
                <a16:creationId xmlns:a16="http://schemas.microsoft.com/office/drawing/2014/main" id="{FAF71DFC-5E7E-F082-7160-FE7040CDA50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30040" y="180725"/>
            <a:ext cx="9592863" cy="6496552"/>
          </a:xfrm>
          <a:prstGeom prst="rect">
            <a:avLst/>
          </a:prstGeom>
        </p:spPr>
      </p:pic>
      <p:pic>
        <p:nvPicPr>
          <p:cNvPr id="48" name="Picture 47" descr="Chart, line chart&#10;&#10;Description automatically generated">
            <a:extLst>
              <a:ext uri="{FF2B5EF4-FFF2-40B4-BE49-F238E27FC236}">
                <a16:creationId xmlns:a16="http://schemas.microsoft.com/office/drawing/2014/main" id="{F51E0018-EA4D-BD54-6586-6EBB20A1363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10203543" y="180724"/>
            <a:ext cx="9592863" cy="649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2787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DATA &amp; METHODS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E3BD2C1-A3EF-E990-3D92-E91BCB489F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500"/>
                    </a14:imgEffect>
                    <a14:imgEffect>
                      <a14:saturation sat="27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68046" y="7226939"/>
            <a:ext cx="1860062" cy="19112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D351DD8-0197-C458-8676-A32AE9FF13FF}"/>
              </a:ext>
            </a:extLst>
          </p:cNvPr>
          <p:cNvSpPr txBox="1"/>
          <p:nvPr/>
        </p:nvSpPr>
        <p:spPr>
          <a:xfrm>
            <a:off x="437560" y="10320580"/>
            <a:ext cx="35210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Mortality Data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Life Expectancy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Alcohol Consumption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5A3D61-A607-3A23-DA90-A84DD930F4B6}"/>
              </a:ext>
            </a:extLst>
          </p:cNvPr>
          <p:cNvSpPr txBox="1"/>
          <p:nvPr/>
        </p:nvSpPr>
        <p:spPr>
          <a:xfrm>
            <a:off x="4289961" y="12231967"/>
            <a:ext cx="35210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Data</a:t>
            </a:r>
          </a:p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Per Capita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8166D9-34F1-B9ED-AAE9-71D8E9A38DD6}"/>
              </a:ext>
            </a:extLst>
          </p:cNvPr>
          <p:cNvSpPr txBox="1"/>
          <p:nvPr/>
        </p:nvSpPr>
        <p:spPr>
          <a:xfrm>
            <a:off x="8197699" y="13337324"/>
            <a:ext cx="35210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Sentiment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3602B82-8A8F-72CB-1D4D-EC94FF3179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5478" y="9138153"/>
            <a:ext cx="3810000" cy="2133600"/>
          </a:xfrm>
          <a:prstGeom prst="rect">
            <a:avLst/>
          </a:prstGeom>
        </p:spPr>
      </p:pic>
      <p:pic>
        <p:nvPicPr>
          <p:cNvPr id="32" name="Picture 31" descr="Chart, line chart&#10;&#10;Description automatically generated">
            <a:extLst>
              <a:ext uri="{FF2B5EF4-FFF2-40B4-BE49-F238E27FC236}">
                <a16:creationId xmlns:a16="http://schemas.microsoft.com/office/drawing/2014/main" id="{BFC7F9DD-378C-48C5-EC35-53BFA456B3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54188" y="10732467"/>
            <a:ext cx="2808053" cy="1499500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47A01D0C-2371-B288-9398-F3B4ECBE7216}"/>
              </a:ext>
            </a:extLst>
          </p:cNvPr>
          <p:cNvSpPr txBox="1"/>
          <p:nvPr/>
        </p:nvSpPr>
        <p:spPr>
          <a:xfrm>
            <a:off x="4371645" y="2753219"/>
            <a:ext cx="3357664" cy="2488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eaLnBrk="1" latinLnBrk="0" hangingPunct="1">
              <a:lnSpc>
                <a:spcPct val="250000"/>
              </a:lnSpc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Mortality Rates</a:t>
            </a:r>
          </a:p>
          <a:p>
            <a:pPr algn="ctr" defTabSz="914400" eaLnBrk="1" latinLnBrk="0" hangingPunct="1">
              <a:lnSpc>
                <a:spcPct val="250000"/>
              </a:lnSpc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Alcohol Consumption</a:t>
            </a:r>
          </a:p>
          <a:p>
            <a:pPr algn="ctr" defTabSz="914400" eaLnBrk="1" latinLnBrk="0" hangingPunct="1">
              <a:lnSpc>
                <a:spcPct val="250000"/>
              </a:lnSpc>
            </a:pPr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GDP Per Capita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641F32-E32C-8123-026A-1EA58C35E16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575254" y="-251301"/>
            <a:ext cx="13342507" cy="7505160"/>
          </a:xfrm>
          <a:prstGeom prst="rect">
            <a:avLst/>
          </a:prstGeom>
        </p:spPr>
      </p:pic>
      <p:pic>
        <p:nvPicPr>
          <p:cNvPr id="46" name="Picture 45" descr="Chart, line chart&#10;&#10;Description automatically generated">
            <a:extLst>
              <a:ext uri="{FF2B5EF4-FFF2-40B4-BE49-F238E27FC236}">
                <a16:creationId xmlns:a16="http://schemas.microsoft.com/office/drawing/2014/main" id="{E3279E4A-E4E9-7A53-C4C2-D6DD49A282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6506" y="177708"/>
            <a:ext cx="10219724" cy="6496552"/>
          </a:xfrm>
          <a:prstGeom prst="rect">
            <a:avLst/>
          </a:prstGeom>
        </p:spPr>
      </p:pic>
      <p:pic>
        <p:nvPicPr>
          <p:cNvPr id="47" name="Picture 46" descr="Chart&#10;&#10;Description automatically generated">
            <a:extLst>
              <a:ext uri="{FF2B5EF4-FFF2-40B4-BE49-F238E27FC236}">
                <a16:creationId xmlns:a16="http://schemas.microsoft.com/office/drawing/2014/main" id="{FAF71DFC-5E7E-F082-7160-FE7040CDA50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10455745" y="243510"/>
            <a:ext cx="9592863" cy="6496552"/>
          </a:xfrm>
          <a:prstGeom prst="rect">
            <a:avLst/>
          </a:prstGeom>
        </p:spPr>
      </p:pic>
      <p:pic>
        <p:nvPicPr>
          <p:cNvPr id="48" name="Picture 47" descr="Chart, line chart&#10;&#10;Description automatically generated">
            <a:extLst>
              <a:ext uri="{FF2B5EF4-FFF2-40B4-BE49-F238E27FC236}">
                <a16:creationId xmlns:a16="http://schemas.microsoft.com/office/drawing/2014/main" id="{F51E0018-EA4D-BD54-6586-6EBB20A1363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20563081" y="243510"/>
            <a:ext cx="9592863" cy="649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57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DATA &amp; METHODS</a:t>
            </a: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0B94BD72-733C-AE93-C457-8574974E5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560" y="2280282"/>
            <a:ext cx="11332973" cy="4203462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5AC884C-8FDC-D603-1B39-3E18DE9C1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9725" y="2276314"/>
            <a:ext cx="11345234" cy="4208010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4FBF50F2-3622-A078-0878-775BE1001A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018577" y="2238902"/>
            <a:ext cx="11343671" cy="4207430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D2E36937-9403-EA83-DE35-59342DBFA6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154151" y="2276313"/>
            <a:ext cx="11332970" cy="420346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FDA411E-FFD5-EA67-9CF6-2F641921B417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000"/>
          </a:blip>
          <a:stretch>
            <a:fillRect/>
          </a:stretch>
        </p:blipFill>
        <p:spPr>
          <a:xfrm>
            <a:off x="-575254" y="-251301"/>
            <a:ext cx="13342507" cy="7505160"/>
          </a:xfrm>
          <a:prstGeom prst="rect">
            <a:avLst/>
          </a:prstGeo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D6867593-D7E5-C0B0-E5DA-599495B5F99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10705974" y="177708"/>
            <a:ext cx="10219724" cy="649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303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DATA &amp; METHODS</a:t>
            </a: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0B94BD72-733C-AE93-C457-8574974E5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1223001" y="2313725"/>
            <a:ext cx="11332973" cy="4203462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5AC884C-8FDC-D603-1B39-3E18DE9C1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383" y="2280863"/>
            <a:ext cx="11345234" cy="4208010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4FBF50F2-3622-A078-0878-775BE1001A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537234" y="2313725"/>
            <a:ext cx="11343671" cy="4207430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D2E36937-9403-EA83-DE35-59342DBFA6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095748" y="2280863"/>
            <a:ext cx="11332970" cy="420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6324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DATA &amp; METHODS</a:t>
            </a: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0B94BD72-733C-AE93-C457-8574974E5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2780148" y="2313725"/>
            <a:ext cx="11332973" cy="4203462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5AC884C-8FDC-D603-1B39-3E18DE9C1E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181447" y="2276314"/>
            <a:ext cx="11345234" cy="4208010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4FBF50F2-3622-A078-0878-775BE1001A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28213" y="2313725"/>
            <a:ext cx="11343671" cy="4207430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D2E36937-9403-EA83-DE35-59342DBFA6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9515" y="2276314"/>
            <a:ext cx="11332970" cy="420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9071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DATA &amp; METHODS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23A5C1-3DB2-101F-CFE6-2C26E6E94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557522" y="3273552"/>
            <a:ext cx="1409700" cy="2184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9D923A-C142-606B-B7C6-696FA72D14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384044" y="3019552"/>
            <a:ext cx="939800" cy="2438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A6150F-2C95-76AF-EAB8-5FF20F4DCA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00108" y="7411974"/>
            <a:ext cx="1143000" cy="293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23A42F-E09F-4D51-2452-316E4AD7E9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3683" y="7107174"/>
            <a:ext cx="863600" cy="3238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B7116B-5444-5A69-D5E5-25B42C7ED5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391388" y="2575052"/>
            <a:ext cx="2819400" cy="2882900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3FCF5FA2-613B-55A5-A9F7-EF48F445D5B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22785496" y="2476287"/>
            <a:ext cx="11345234" cy="4208010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CBEFE1C6-96A6-374B-885B-05F91CF993F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4164" y="2472318"/>
            <a:ext cx="11343671" cy="4207430"/>
          </a:xfrm>
          <a:prstGeom prst="rect">
            <a:avLst/>
          </a:prstGeom>
        </p:spPr>
      </p:pic>
      <p:pic>
        <p:nvPicPr>
          <p:cNvPr id="17" name="Picture 16" descr="Chart, line chart&#10;&#10;Description automatically generated">
            <a:extLst>
              <a:ext uri="{FF2B5EF4-FFF2-40B4-BE49-F238E27FC236}">
                <a16:creationId xmlns:a16="http://schemas.microsoft.com/office/drawing/2014/main" id="{CDED3B35-097C-E8B3-1E13-6762716985F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11174534" y="2476287"/>
            <a:ext cx="11332970" cy="420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8829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0B108201-7951-73E4-63A3-110754D27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7750" y="5605022"/>
            <a:ext cx="7556500" cy="1651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A153A96-911B-C2C3-3AB4-BF32D61C5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9294" y="2588410"/>
            <a:ext cx="7990273" cy="3035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ar-SA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D</a:t>
            </a:r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ISCUSSION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E23A5C1-3DB2-101F-CFE6-2C26E6E94B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3821" y="3522622"/>
            <a:ext cx="1409700" cy="2184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9D923A-C142-606B-B7C6-696FA72D14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60308" y="3249172"/>
            <a:ext cx="939800" cy="2438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A6150F-2C95-76AF-EAB8-5FF20F4DCA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74220" y="2773322"/>
            <a:ext cx="1143000" cy="293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23A42F-E09F-4D51-2452-316E4AD7E9F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74007" y="2468522"/>
            <a:ext cx="863600" cy="3238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B7116B-5444-5A69-D5E5-25B42C7ED58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17007" y="2804672"/>
            <a:ext cx="2819400" cy="2882900"/>
          </a:xfrm>
          <a:prstGeom prst="rect">
            <a:avLst/>
          </a:prstGeom>
        </p:spPr>
      </p:pic>
      <p:pic>
        <p:nvPicPr>
          <p:cNvPr id="19" name="Picture 18" descr="Chart, line chart&#10;&#10;Description automatically generated">
            <a:extLst>
              <a:ext uri="{FF2B5EF4-FFF2-40B4-BE49-F238E27FC236}">
                <a16:creationId xmlns:a16="http://schemas.microsoft.com/office/drawing/2014/main" id="{3BFCD61E-8747-CA4F-5C02-CACFB5B815D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4164" y="8507372"/>
            <a:ext cx="11343671" cy="4207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6935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0CA47D-6AAF-1E38-8147-3E05D4C76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291" y="2693324"/>
            <a:ext cx="12322285" cy="131546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EDDAC5-72B3-AE3F-FFC3-D114E8AEDD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0911" y="2476287"/>
            <a:ext cx="5137879" cy="45267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ON THE CRISIS OF 1991</a:t>
            </a:r>
          </a:p>
        </p:txBody>
      </p:sp>
      <p:pic>
        <p:nvPicPr>
          <p:cNvPr id="2" name="Picture 1" descr="A picture containing text, building, map&#10;&#10;Description automatically generated">
            <a:extLst>
              <a:ext uri="{FF2B5EF4-FFF2-40B4-BE49-F238E27FC236}">
                <a16:creationId xmlns:a16="http://schemas.microsoft.com/office/drawing/2014/main" id="{49E65213-483A-4EC1-2994-A155422F52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4798" y="7240437"/>
            <a:ext cx="6776035" cy="4250758"/>
          </a:xfrm>
          <a:prstGeom prst="rect">
            <a:avLst/>
          </a:prstGeom>
        </p:spPr>
      </p:pic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593ED6E6-1F19-1A4D-EC16-B45FD08AC6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69578" y="7194689"/>
            <a:ext cx="6786473" cy="452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0706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195" y="4232167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455" y="4232166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5511" y="1951802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9086" y="1951802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2661" y="1951802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2977" y="4232166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815" y="4207987"/>
            <a:ext cx="554630" cy="5268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E23A5C1-3DB2-101F-CFE6-2C26E6E94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317979" y="3522622"/>
            <a:ext cx="1409700" cy="2184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9D923A-C142-606B-B7C6-696FA72D14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751492" y="3249172"/>
            <a:ext cx="939800" cy="2438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A6150F-2C95-76AF-EAB8-5FF20F4DCA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4220" y="7472284"/>
            <a:ext cx="1143000" cy="2933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23A42F-E09F-4D51-2452-316E4AD7E9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007" y="7167484"/>
            <a:ext cx="863600" cy="3238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B7116B-5444-5A69-D5E5-25B42C7ED58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64493" y="2804672"/>
            <a:ext cx="2819400" cy="2882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2055058-FD74-4B07-89C1-94AD6223BBD2}"/>
              </a:ext>
            </a:extLst>
          </p:cNvPr>
          <p:cNvSpPr txBox="1"/>
          <p:nvPr/>
        </p:nvSpPr>
        <p:spPr>
          <a:xfrm>
            <a:off x="0" y="2813447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486232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BACKGROUND</a:t>
            </a:r>
          </a:p>
        </p:txBody>
      </p:sp>
      <p:pic>
        <p:nvPicPr>
          <p:cNvPr id="7" name="Picture 6" descr="A picture containing text, building, map&#10;&#10;Description automatically generated">
            <a:extLst>
              <a:ext uri="{FF2B5EF4-FFF2-40B4-BE49-F238E27FC236}">
                <a16:creationId xmlns:a16="http://schemas.microsoft.com/office/drawing/2014/main" id="{AB34A841-8D86-7C2D-5CBA-6DC5462DD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4798" y="2363731"/>
            <a:ext cx="6776035" cy="42507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DD178A0-D9CE-C97A-5544-928B883073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65143" y="7265324"/>
            <a:ext cx="12322285" cy="131546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D4841A-21CD-0510-40FD-F253ACACA3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7059" y="10647521"/>
            <a:ext cx="5137879" cy="452676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B565C67-4BD9-68B1-E2EB-77B051035AE3}"/>
              </a:ext>
            </a:extLst>
          </p:cNvPr>
          <p:cNvSpPr txBox="1"/>
          <p:nvPr/>
        </p:nvSpPr>
        <p:spPr>
          <a:xfrm>
            <a:off x="12546109" y="2363731"/>
            <a:ext cx="469130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Armenia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Azerbaijan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Belarus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Estonia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Georgia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Kazakhstan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Kyrgyzstan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Latvia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Lithuania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Moldova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Russia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Tajikistan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Turkmenistan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Ukraine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Uzbekistan</a:t>
            </a:r>
          </a:p>
          <a:p>
            <a:pPr marL="342900" indent="-342900" defTabSz="914400" eaLnBrk="1" latinLnBrk="0" hangingPunct="1">
              <a:buAutoNum type="arabicPeriod"/>
            </a:pPr>
            <a:endParaRPr lang="en-US" dirty="0">
              <a:solidFill>
                <a:srgbClr val="C00000"/>
              </a:solidFill>
              <a:latin typeface="New York Large" panose="020205020604000000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1B2219-A8D0-6C60-0CF4-FF5759796D19}"/>
              </a:ext>
            </a:extLst>
          </p:cNvPr>
          <p:cNvSpPr txBox="1"/>
          <p:nvPr/>
        </p:nvSpPr>
        <p:spPr>
          <a:xfrm>
            <a:off x="13624504" y="2363731"/>
            <a:ext cx="21054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16. Poland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17. Slovakia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18. Czech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19. Hungary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20. East Germany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21. Romania</a:t>
            </a:r>
          </a:p>
        </p:txBody>
      </p:sp>
    </p:spTree>
    <p:extLst>
      <p:ext uri="{BB962C8B-B14F-4D97-AF65-F5344CB8AC3E}">
        <p14:creationId xmlns:p14="http://schemas.microsoft.com/office/powerpoint/2010/main" val="14805196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BACKGROUND</a:t>
            </a:r>
          </a:p>
        </p:txBody>
      </p:sp>
      <p:pic>
        <p:nvPicPr>
          <p:cNvPr id="7" name="Picture 6" descr="A picture containing text, building, map&#10;&#10;Description automatically generated">
            <a:extLst>
              <a:ext uri="{FF2B5EF4-FFF2-40B4-BE49-F238E27FC236}">
                <a16:creationId xmlns:a16="http://schemas.microsoft.com/office/drawing/2014/main" id="{AB34A841-8D86-7C2D-5CBA-6DC5462DD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68" y="2238902"/>
            <a:ext cx="6776035" cy="42507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BFD491-05CD-4677-5B30-45FDE8A1A001}"/>
              </a:ext>
            </a:extLst>
          </p:cNvPr>
          <p:cNvSpPr txBox="1"/>
          <p:nvPr/>
        </p:nvSpPr>
        <p:spPr>
          <a:xfrm>
            <a:off x="7837944" y="2238902"/>
            <a:ext cx="21054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Armenia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Azerbaijan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Belarus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Estonia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Georgia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Kazakhstan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Kyrgyzstan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Latvia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Lithuania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Moldova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Russia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Tajikistan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Turkmenistan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Ukraine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Uzbekistan</a:t>
            </a:r>
          </a:p>
          <a:p>
            <a:pPr marL="342900" indent="-342900" defTabSz="914400" eaLnBrk="1" latinLnBrk="0" hangingPunct="1">
              <a:buAutoNum type="arabicPeriod"/>
            </a:pPr>
            <a:endParaRPr lang="en-US" dirty="0">
              <a:solidFill>
                <a:srgbClr val="C00000"/>
              </a:solidFill>
              <a:latin typeface="New York Large" panose="020205020604000000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173B64-53FD-32E6-19BC-70AF8839BE07}"/>
              </a:ext>
            </a:extLst>
          </p:cNvPr>
          <p:cNvSpPr txBox="1"/>
          <p:nvPr/>
        </p:nvSpPr>
        <p:spPr>
          <a:xfrm>
            <a:off x="9873914" y="2242072"/>
            <a:ext cx="21054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16. Poland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17. Slovakia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18. Czech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19. Hungary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20. East Germany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21. Romania</a:t>
            </a:r>
          </a:p>
        </p:txBody>
      </p:sp>
    </p:spTree>
    <p:extLst>
      <p:ext uri="{BB962C8B-B14F-4D97-AF65-F5344CB8AC3E}">
        <p14:creationId xmlns:p14="http://schemas.microsoft.com/office/powerpoint/2010/main" val="3668693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BACKGROUND</a:t>
            </a:r>
          </a:p>
        </p:txBody>
      </p:sp>
      <p:pic>
        <p:nvPicPr>
          <p:cNvPr id="7" name="Picture 6" descr="A picture containing text, building, map&#10;&#10;Description automatically generated">
            <a:extLst>
              <a:ext uri="{FF2B5EF4-FFF2-40B4-BE49-F238E27FC236}">
                <a16:creationId xmlns:a16="http://schemas.microsoft.com/office/drawing/2014/main" id="{AB34A841-8D86-7C2D-5CBA-6DC5462DD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068" y="2238902"/>
            <a:ext cx="6776035" cy="42507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4BFD491-05CD-4677-5B30-45FDE8A1A001}"/>
              </a:ext>
            </a:extLst>
          </p:cNvPr>
          <p:cNvSpPr txBox="1"/>
          <p:nvPr/>
        </p:nvSpPr>
        <p:spPr>
          <a:xfrm>
            <a:off x="7837944" y="2238902"/>
            <a:ext cx="21054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Armenia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Azerbaijan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Belarus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Estonia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Georgia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Kazakhstan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Kyrgyzstan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Latvia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Lithuania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Moldova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Russia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Tajikistan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Turkmenistan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Ukraine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Uzbekistan</a:t>
            </a:r>
          </a:p>
          <a:p>
            <a:pPr marL="342900" indent="-342900" defTabSz="914400" eaLnBrk="1" latinLnBrk="0" hangingPunct="1">
              <a:buAutoNum type="arabicPeriod"/>
            </a:pPr>
            <a:endParaRPr lang="en-US" dirty="0">
              <a:solidFill>
                <a:srgbClr val="C00000"/>
              </a:solidFill>
              <a:latin typeface="New York Large" panose="020205020604000000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B52E0D-CFF0-59F4-C4A5-5EE2F42C3C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39" b="19671"/>
          <a:stretch/>
        </p:blipFill>
        <p:spPr>
          <a:xfrm>
            <a:off x="1129690" y="2208114"/>
            <a:ext cx="6366707" cy="36403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173B64-53FD-32E6-19BC-70AF8839BE07}"/>
              </a:ext>
            </a:extLst>
          </p:cNvPr>
          <p:cNvSpPr txBox="1"/>
          <p:nvPr/>
        </p:nvSpPr>
        <p:spPr>
          <a:xfrm>
            <a:off x="9873914" y="2242072"/>
            <a:ext cx="21054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16. Poland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17. Slovakia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18. Czech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19. Hungary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20. East Germany</a:t>
            </a:r>
          </a:p>
          <a:p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21. Romania</a:t>
            </a:r>
          </a:p>
        </p:txBody>
      </p:sp>
    </p:spTree>
    <p:extLst>
      <p:ext uri="{BB962C8B-B14F-4D97-AF65-F5344CB8AC3E}">
        <p14:creationId xmlns:p14="http://schemas.microsoft.com/office/powerpoint/2010/main" val="16784953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FACT</a:t>
            </a:r>
          </a:p>
        </p:txBody>
      </p:sp>
      <p:pic>
        <p:nvPicPr>
          <p:cNvPr id="7" name="Picture 6" descr="A picture containing text, building, map&#10;&#10;Description automatically generated">
            <a:extLst>
              <a:ext uri="{FF2B5EF4-FFF2-40B4-BE49-F238E27FC236}">
                <a16:creationId xmlns:a16="http://schemas.microsoft.com/office/drawing/2014/main" id="{AB34A841-8D86-7C2D-5CBA-6DC5462DD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823630" y="2238902"/>
            <a:ext cx="6776035" cy="42507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4AA964-175E-B9D3-D211-8B1BF6EB3E11}"/>
              </a:ext>
            </a:extLst>
          </p:cNvPr>
          <p:cNvSpPr txBox="1"/>
          <p:nvPr/>
        </p:nvSpPr>
        <p:spPr>
          <a:xfrm>
            <a:off x="650929" y="2634712"/>
            <a:ext cx="111277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The decrease in the life expectancy of males in Russia from 1991 to 1994 was an “almost unprecedented decrease in life expectancy in three years”</a:t>
            </a:r>
            <a:r>
              <a:rPr lang="en-US" sz="3200" b="1" baseline="30000" dirty="0">
                <a:solidFill>
                  <a:srgbClr val="C00000"/>
                </a:solidFill>
                <a:latin typeface="New York Extra Large" panose="02020502060400000004" pitchFamily="18" charset="0"/>
              </a:rPr>
              <a:t>1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90D3F5E-9BA3-4362-ED72-9383A20D6FDB}"/>
              </a:ext>
            </a:extLst>
          </p:cNvPr>
          <p:cNvCxnSpPr/>
          <p:nvPr/>
        </p:nvCxnSpPr>
        <p:spPr>
          <a:xfrm>
            <a:off x="260888" y="5904854"/>
            <a:ext cx="11670224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B2992A90-AC93-1EB9-9290-3D621A9366F5}"/>
              </a:ext>
            </a:extLst>
          </p:cNvPr>
          <p:cNvSpPr txBox="1"/>
          <p:nvPr/>
        </p:nvSpPr>
        <p:spPr>
          <a:xfrm>
            <a:off x="375088" y="6027995"/>
            <a:ext cx="9952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baseline="30000" dirty="0">
                <a:solidFill>
                  <a:srgbClr val="C00000"/>
                </a:solidFill>
                <a:effectLst/>
              </a:rPr>
              <a:t>1</a:t>
            </a:r>
            <a:r>
              <a:rPr lang="en-US" i="1" dirty="0">
                <a:solidFill>
                  <a:srgbClr val="C00000"/>
                </a:solidFill>
                <a:effectLst/>
              </a:rPr>
              <a:t>Brainerd, E. (2021). Mortality in Russia Since the Fall of the Soviet Union. Comparative Economic Studies, 63(4), 557–576. </a:t>
            </a:r>
            <a:r>
              <a:rPr lang="en-US" i="1" dirty="0">
                <a:solidFill>
                  <a:srgbClr val="C00000"/>
                </a:solidFill>
                <a:effectLst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https://doi.org/10.1057/s41294-021-00169-w</a:t>
            </a:r>
            <a:endParaRPr lang="en-US" i="1" dirty="0">
              <a:solidFill>
                <a:srgbClr val="C00000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7AC340-8370-1159-C4EF-201123C84CB6}"/>
              </a:ext>
            </a:extLst>
          </p:cNvPr>
          <p:cNvSpPr txBox="1"/>
          <p:nvPr/>
        </p:nvSpPr>
        <p:spPr>
          <a:xfrm>
            <a:off x="13125833" y="2238902"/>
            <a:ext cx="21054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Armenia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Azerbaijan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Belarus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Estonia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Georgia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Kazakhstan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Kyrgyzstan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Latvia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Lithuania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Moldova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Russia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Tajikistan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Turkmenistan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Ukraine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Uzbekistan</a:t>
            </a:r>
          </a:p>
          <a:p>
            <a:pPr marL="342900" indent="-342900" defTabSz="914400" eaLnBrk="1" latinLnBrk="0" hangingPunct="1">
              <a:buAutoNum type="arabicPeriod"/>
            </a:pPr>
            <a:endParaRPr lang="en-US" dirty="0">
              <a:solidFill>
                <a:srgbClr val="C00000"/>
              </a:solidFill>
              <a:latin typeface="New York Large" panose="020205020604000000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9B331B-9DE3-8C21-D2DC-F13C7D9865B1}"/>
              </a:ext>
            </a:extLst>
          </p:cNvPr>
          <p:cNvSpPr txBox="1"/>
          <p:nvPr/>
        </p:nvSpPr>
        <p:spPr>
          <a:xfrm>
            <a:off x="13539200" y="2238902"/>
            <a:ext cx="2105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14400" eaLnBrk="1" latinLnBrk="0" hangingPunct="1"/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16. Poland</a:t>
            </a:r>
          </a:p>
          <a:p>
            <a:pPr algn="l" defTabSz="914400" eaLnBrk="1" latinLnBrk="0" hangingPunct="1"/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17. Slovakia</a:t>
            </a:r>
          </a:p>
          <a:p>
            <a:pPr algn="l" defTabSz="914400" eaLnBrk="1" latinLnBrk="0" hangingPunct="1"/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18. Czech</a:t>
            </a:r>
          </a:p>
          <a:p>
            <a:pPr algn="l" defTabSz="914400" eaLnBrk="1" latinLnBrk="0" hangingPunct="1"/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19. Hungary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3B573F7-6ED6-0B3D-C8B0-4C2BFA03076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339" b="19671"/>
          <a:stretch/>
        </p:blipFill>
        <p:spPr>
          <a:xfrm>
            <a:off x="-7351032" y="2238902"/>
            <a:ext cx="6366707" cy="364033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4A35BD8-6697-F22D-8DF7-EEAFB68E52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5148" y="8384796"/>
            <a:ext cx="12322285" cy="1315463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4EEAC18-ED9B-C665-602C-650671486F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194195">
            <a:off x="6200542" y="7398656"/>
            <a:ext cx="1036227" cy="388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6373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Word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THE LITERATURE</a:t>
            </a:r>
          </a:p>
        </p:txBody>
      </p:sp>
      <p:pic>
        <p:nvPicPr>
          <p:cNvPr id="7" name="Picture 6" descr="A picture containing text, building, map&#10;&#10;Description automatically generated">
            <a:extLst>
              <a:ext uri="{FF2B5EF4-FFF2-40B4-BE49-F238E27FC236}">
                <a16:creationId xmlns:a16="http://schemas.microsoft.com/office/drawing/2014/main" id="{AB34A841-8D86-7C2D-5CBA-6DC5462DD1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901898" y="2238902"/>
            <a:ext cx="6776035" cy="42507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4AA964-175E-B9D3-D211-8B1BF6EB3E11}"/>
              </a:ext>
            </a:extLst>
          </p:cNvPr>
          <p:cNvSpPr txBox="1"/>
          <p:nvPr/>
        </p:nvSpPr>
        <p:spPr>
          <a:xfrm>
            <a:off x="-23980" y="2950899"/>
            <a:ext cx="6028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Alcohol-specific Reasons</a:t>
            </a:r>
            <a:endParaRPr lang="en-US" sz="3200" b="1" baseline="30000" dirty="0">
              <a:solidFill>
                <a:srgbClr val="C00000"/>
              </a:solidFill>
              <a:latin typeface="New York Extra Large" panose="020205020604000000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7AC340-8370-1159-C4EF-201123C84CB6}"/>
              </a:ext>
            </a:extLst>
          </p:cNvPr>
          <p:cNvSpPr txBox="1"/>
          <p:nvPr/>
        </p:nvSpPr>
        <p:spPr>
          <a:xfrm>
            <a:off x="15262989" y="2238902"/>
            <a:ext cx="21054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Armenia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Azerbaijan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Belarus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Estonia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Georgia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Kazakhstan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Kyrgyzstan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Latvia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Lithuania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Moldova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Russia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Tajikistan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Turkmenistan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Ukraine</a:t>
            </a:r>
          </a:p>
          <a:p>
            <a:pPr marL="342900" indent="-342900" defTabSz="914400" eaLnBrk="1" latinLnBrk="0" hangingPunct="1">
              <a:buAutoNum type="arabicPeriod"/>
            </a:pPr>
            <a:r>
              <a:rPr lang="en-US" dirty="0">
                <a:solidFill>
                  <a:srgbClr val="C00000"/>
                </a:solidFill>
                <a:highlight>
                  <a:srgbClr val="FFFF00"/>
                </a:highlight>
                <a:latin typeface="New York Large" panose="02020502060400000004" pitchFamily="18" charset="0"/>
              </a:rPr>
              <a:t>Uzbekistan</a:t>
            </a:r>
          </a:p>
          <a:p>
            <a:pPr marL="342900" indent="-342900" defTabSz="914400" eaLnBrk="1" latinLnBrk="0" hangingPunct="1">
              <a:buAutoNum type="arabicPeriod"/>
            </a:pPr>
            <a:endParaRPr lang="en-US" dirty="0">
              <a:solidFill>
                <a:srgbClr val="C00000"/>
              </a:solidFill>
              <a:latin typeface="New York Large" panose="020205020604000000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9B331B-9DE3-8C21-D2DC-F13C7D9865B1}"/>
              </a:ext>
            </a:extLst>
          </p:cNvPr>
          <p:cNvSpPr txBox="1"/>
          <p:nvPr/>
        </p:nvSpPr>
        <p:spPr>
          <a:xfrm>
            <a:off x="16713777" y="2238902"/>
            <a:ext cx="2105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914400" eaLnBrk="1" latinLnBrk="0" hangingPunct="1"/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16. Poland</a:t>
            </a:r>
          </a:p>
          <a:p>
            <a:pPr algn="l" defTabSz="914400" eaLnBrk="1" latinLnBrk="0" hangingPunct="1"/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17. Slovakia</a:t>
            </a:r>
          </a:p>
          <a:p>
            <a:pPr algn="l" defTabSz="914400" eaLnBrk="1" latinLnBrk="0" hangingPunct="1"/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18. Czech</a:t>
            </a:r>
          </a:p>
          <a:p>
            <a:pPr algn="l" defTabSz="914400" eaLnBrk="1" latinLnBrk="0" hangingPunct="1"/>
            <a:r>
              <a:rPr lang="en-US" dirty="0">
                <a:solidFill>
                  <a:srgbClr val="C00000"/>
                </a:solidFill>
                <a:latin typeface="New York Large" panose="02020502060400000004" pitchFamily="18" charset="0"/>
              </a:rPr>
              <a:t>19. Hungary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3B573F7-6ED6-0B3D-C8B0-4C2BFA03076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339" b="19671"/>
          <a:stretch/>
        </p:blipFill>
        <p:spPr>
          <a:xfrm>
            <a:off x="-9429300" y="2238902"/>
            <a:ext cx="6366707" cy="36403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553165-8D13-B2EE-5E4D-17C4674F22AB}"/>
              </a:ext>
            </a:extLst>
          </p:cNvPr>
          <p:cNvSpPr txBox="1"/>
          <p:nvPr/>
        </p:nvSpPr>
        <p:spPr>
          <a:xfrm>
            <a:off x="5994730" y="2952787"/>
            <a:ext cx="61030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Economy-specific reasons</a:t>
            </a:r>
            <a:endParaRPr lang="en-US" sz="3200" b="1" baseline="30000" dirty="0">
              <a:solidFill>
                <a:srgbClr val="C00000"/>
              </a:solidFill>
              <a:latin typeface="New York Extra Large" panose="020205020604000000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C5C323-4D37-8B06-9308-C651EA72683F}"/>
              </a:ext>
            </a:extLst>
          </p:cNvPr>
          <p:cNvSpPr txBox="1"/>
          <p:nvPr/>
        </p:nvSpPr>
        <p:spPr>
          <a:xfrm>
            <a:off x="-23981" y="3854156"/>
            <a:ext cx="60187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AutoNum type="arabicPeriod"/>
            </a:pPr>
            <a:r>
              <a:rPr lang="en-US" sz="24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Affordability theory</a:t>
            </a:r>
          </a:p>
          <a:p>
            <a:pPr marL="342900" indent="-342900" algn="ctr" defTabSz="914400" eaLnBrk="1" latinLnBrk="0" hangingPunct="1">
              <a:buAutoNum type="arabicPeriod"/>
            </a:pPr>
            <a:r>
              <a:rPr lang="en-US" sz="24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Rebound theory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D3CE82-1750-E625-2465-E7EF78591FD8}"/>
              </a:ext>
            </a:extLst>
          </p:cNvPr>
          <p:cNvSpPr txBox="1"/>
          <p:nvPr/>
        </p:nvSpPr>
        <p:spPr>
          <a:xfrm>
            <a:off x="6004050" y="3883838"/>
            <a:ext cx="61570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 defTabSz="914400" eaLnBrk="1" latinLnBrk="0" hangingPunct="1">
              <a:buAutoNum type="arabicPeriod"/>
            </a:pPr>
            <a:r>
              <a:rPr lang="en-US" sz="24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Sharp decrease in life quality</a:t>
            </a:r>
          </a:p>
          <a:p>
            <a:pPr marL="342900" indent="-342900" algn="ctr" defTabSz="914400" eaLnBrk="1" latinLnBrk="0" hangingPunct="1">
              <a:buAutoNum type="arabicPeriod"/>
            </a:pPr>
            <a:r>
              <a:rPr lang="en-US" sz="24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Decrease in perceived wellbeing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1E98659-611A-E8A7-1FC1-CE96E7C53F8E}"/>
              </a:ext>
            </a:extLst>
          </p:cNvPr>
          <p:cNvSpPr txBox="1"/>
          <p:nvPr/>
        </p:nvSpPr>
        <p:spPr>
          <a:xfrm>
            <a:off x="39291" y="4856498"/>
            <a:ext cx="5955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e.g. Bhattacharya, Yakovlev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A31363-687A-AE35-7844-37606753D6FD}"/>
              </a:ext>
            </a:extLst>
          </p:cNvPr>
          <p:cNvSpPr txBox="1"/>
          <p:nvPr/>
        </p:nvSpPr>
        <p:spPr>
          <a:xfrm>
            <a:off x="6004050" y="4830278"/>
            <a:ext cx="618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e.g. </a:t>
            </a:r>
            <a:r>
              <a:rPr lang="en-US" sz="2400" b="1" dirty="0" err="1">
                <a:solidFill>
                  <a:srgbClr val="C00000"/>
                </a:solidFill>
                <a:latin typeface="New York Extra Large" panose="02020502060400000004" pitchFamily="18" charset="0"/>
              </a:rPr>
              <a:t>Azarova</a:t>
            </a:r>
            <a:r>
              <a:rPr lang="en-US" sz="24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, </a:t>
            </a:r>
            <a:r>
              <a:rPr lang="en-US" sz="2400" b="1" dirty="0" err="1">
                <a:solidFill>
                  <a:srgbClr val="C00000"/>
                </a:solidFill>
                <a:latin typeface="New York Extra Large" panose="02020502060400000004" pitchFamily="18" charset="0"/>
              </a:rPr>
              <a:t>Brianerd</a:t>
            </a:r>
            <a:endParaRPr lang="en-US" sz="2400" b="1" dirty="0">
              <a:solidFill>
                <a:srgbClr val="C00000"/>
              </a:solidFill>
              <a:latin typeface="New York Extra Large" panose="02020502060400000004" pitchFamily="18" charset="0"/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853249EB-9A3A-C527-9BC2-5F940EB2C1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2666" y="3854156"/>
            <a:ext cx="1036227" cy="388585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8B74871-D902-05EB-D226-2D772DED04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1516" y="8236769"/>
            <a:ext cx="4068592" cy="3995939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695B8397-23D4-0EFA-AAD4-94A9B8DE33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4634" y="11835562"/>
            <a:ext cx="2887974" cy="4050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828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0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QUESTION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80B297-3586-A877-37CA-D0F7AF5614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16" y="2495337"/>
            <a:ext cx="4068592" cy="39959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DE0829-933D-9F31-6FCA-78F9B346D0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634" y="2476287"/>
            <a:ext cx="2887974" cy="40504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25E2AEA-B611-9CAB-5FE5-47AB5F2ACCD7}"/>
              </a:ext>
            </a:extLst>
          </p:cNvPr>
          <p:cNvSpPr txBox="1"/>
          <p:nvPr/>
        </p:nvSpPr>
        <p:spPr>
          <a:xfrm>
            <a:off x="4838214" y="3429000"/>
            <a:ext cx="69810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To what extent did “the perceived well-being” and “economic change pace or degree” affect the mortality crisis in New Independent States and Central Soviet States?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8B2266D-5222-DD95-1A70-F97A318230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500"/>
                    </a14:imgEffect>
                    <a14:imgEffect>
                      <a14:saturation sat="27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168061" y="2564210"/>
            <a:ext cx="1860062" cy="1911214"/>
          </a:xfrm>
          <a:prstGeom prst="rect">
            <a:avLst/>
          </a:prstGeo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FA93D927-BB94-FF8A-2072-3819949786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84512" y="2770067"/>
            <a:ext cx="2808053" cy="149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6058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CEC0DFC-3C43-91A1-B8F9-DFB8293F2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328" y="243512"/>
            <a:ext cx="554630" cy="5268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E1B4AA-CFD6-3478-C052-E4366D524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903" y="243511"/>
            <a:ext cx="554630" cy="5268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24D8F8-2BB2-563B-7A81-2729375E1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478" y="243511"/>
            <a:ext cx="554630" cy="5268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95A86C5-551E-EFF9-AEEE-33378EBBB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053" y="243511"/>
            <a:ext cx="554630" cy="5268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A81C931-7C94-F6AA-D399-12A0D1678B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628" y="243511"/>
            <a:ext cx="554630" cy="5268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0B36FB-D9E4-999C-DC0A-4224AC1278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6203" y="243511"/>
            <a:ext cx="554630" cy="5268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CE2F9F-A88A-47A6-5B01-ABA0C944A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778" y="243510"/>
            <a:ext cx="554630" cy="52689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03D237-6BA6-1579-E9A9-6B28164D57C4}"/>
              </a:ext>
            </a:extLst>
          </p:cNvPr>
          <p:cNvSpPr txBox="1"/>
          <p:nvPr/>
        </p:nvSpPr>
        <p:spPr>
          <a:xfrm>
            <a:off x="1" y="1007796"/>
            <a:ext cx="12192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914400" rtl="1" eaLnBrk="1" latinLnBrk="0" hangingPunct="1"/>
            <a:r>
              <a:rPr lang="en-US" sz="7400" b="1" dirty="0">
                <a:solidFill>
                  <a:srgbClr val="D12221"/>
                </a:solidFill>
                <a:latin typeface="New York Large" panose="02020502060400000004" pitchFamily="18" charset="0"/>
                <a:ea typeface="Fira Code" pitchFamily="49" charset="0"/>
                <a:cs typeface="Eras Medium ITC" panose="020F0502020204030204" pitchFamily="34" charset="0"/>
              </a:rPr>
              <a:t>HYPOTHESIS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80B297-3586-A877-37CA-D0F7AF5614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16" y="2495337"/>
            <a:ext cx="4068592" cy="39959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7DE0829-933D-9F31-6FCA-78F9B346D0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634" y="2476287"/>
            <a:ext cx="2887974" cy="40504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25E2AEA-B611-9CAB-5FE5-47AB5F2ACCD7}"/>
              </a:ext>
            </a:extLst>
          </p:cNvPr>
          <p:cNvSpPr txBox="1"/>
          <p:nvPr/>
        </p:nvSpPr>
        <p:spPr>
          <a:xfrm>
            <a:off x="4838214" y="3429000"/>
            <a:ext cx="69810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defTabSz="914400" rtl="1" eaLnBrk="1" latinLnBrk="0" hangingPunct="1"/>
            <a:r>
              <a:rPr lang="en-US" sz="2200" b="1" dirty="0">
                <a:solidFill>
                  <a:srgbClr val="C00000"/>
                </a:solidFill>
                <a:latin typeface="New York Extra Large" panose="02020502060400000004" pitchFamily="18" charset="0"/>
              </a:rPr>
              <a:t>Economic changes and decreases in life quality correlated with mortality spikes; this is in contrast with “perceived well-being” and alcohol-specific reasons.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8B2266D-5222-DD95-1A70-F97A318230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1500"/>
                    </a14:imgEffect>
                    <a14:imgEffect>
                      <a14:saturation sat="27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168061" y="2564210"/>
            <a:ext cx="1860062" cy="1911214"/>
          </a:xfrm>
          <a:prstGeom prst="rect">
            <a:avLst/>
          </a:prstGeo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FA93D927-BB94-FF8A-2072-38199497869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84512" y="2770067"/>
            <a:ext cx="2808053" cy="149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3877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1139</TotalTime>
  <Words>792</Words>
  <Application>Microsoft Macintosh PowerPoint</Application>
  <PresentationFormat>Widescreen</PresentationFormat>
  <Paragraphs>221</Paragraphs>
  <Slides>20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Georgia</vt:lpstr>
      <vt:lpstr>New York Extra Large</vt:lpstr>
      <vt:lpstr>New York Large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Ibrahim</dc:creator>
  <cp:lastModifiedBy>Omar Ibrahim</cp:lastModifiedBy>
  <cp:revision>12</cp:revision>
  <dcterms:created xsi:type="dcterms:W3CDTF">2023-05-04T00:29:17Z</dcterms:created>
  <dcterms:modified xsi:type="dcterms:W3CDTF">2023-05-04T19:28:30Z</dcterms:modified>
</cp:coreProperties>
</file>

<file path=docProps/thumbnail.jpeg>
</file>